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0" r:id="rId4"/>
    <p:sldId id="272" r:id="rId5"/>
    <p:sldId id="288" r:id="rId6"/>
    <p:sldId id="258" r:id="rId7"/>
    <p:sldId id="266" r:id="rId8"/>
    <p:sldId id="260" r:id="rId9"/>
    <p:sldId id="261" r:id="rId10"/>
    <p:sldId id="271" r:id="rId11"/>
    <p:sldId id="259" r:id="rId12"/>
    <p:sldId id="274" r:id="rId13"/>
    <p:sldId id="268" r:id="rId14"/>
    <p:sldId id="267" r:id="rId15"/>
    <p:sldId id="269" r:id="rId16"/>
    <p:sldId id="280" r:id="rId17"/>
    <p:sldId id="275" r:id="rId18"/>
    <p:sldId id="278" r:id="rId19"/>
    <p:sldId id="262" r:id="rId20"/>
    <p:sldId id="263" r:id="rId21"/>
    <p:sldId id="264" r:id="rId22"/>
    <p:sldId id="273" r:id="rId23"/>
    <p:sldId id="265" r:id="rId24"/>
    <p:sldId id="289" r:id="rId25"/>
  </p:sldIdLst>
  <p:sldSz cx="14630400" cy="8229600"/>
  <p:notesSz cx="8229600" cy="14630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rata" panose="020B0604020202020204" charset="0"/>
      <p:regular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Bold" charset="0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a Uzoka" initials="RU" lastIdx="1" clrIdx="0">
    <p:extLst>
      <p:ext uri="{19B8F6BF-5375-455C-9EA6-DF929625EA0E}">
        <p15:presenceInfo xmlns:p15="http://schemas.microsoft.com/office/powerpoint/2012/main" userId="cd197ca4ea7bdb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67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0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9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8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8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63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9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97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4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1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uwasinaRofiyat/Gold_IBMfinance_AzureProject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ETL with Azure Data Factory, Azure Databricks, and Azure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our comprehensive guide on building a robust financial ETL pipeline using Microsoft Azure's powerful suite of tools. We'll explore how to extract, transform, and load financial data efficiently and securely.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18283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Rita Uzoka for Alpha Team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723"/>
            <a:ext cx="11734681" cy="87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Modularized Coding in Azure Databricks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07244-6C55-41DE-A82F-FFB4E6C5F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0" y="2064083"/>
            <a:ext cx="8342406" cy="5550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B6F828-098A-4A5C-82F9-65A9FF13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66" y="2537282"/>
            <a:ext cx="7201270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00" y="900811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ADF Pipeline: Complete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DB48B3-8A12-4959-9943-08DA5DA4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0" y="2062974"/>
            <a:ext cx="13130554" cy="5587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00" y="900811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ADF Pipeline: Retry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8E1503-BE22-4910-9C31-A4F1C9F6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9" y="1783327"/>
            <a:ext cx="13259511" cy="6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723"/>
            <a:ext cx="11764742" cy="87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Error Handling and Notification in ADF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41114A-F368-45EF-968A-20340303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3" y="1921397"/>
            <a:ext cx="12246015" cy="55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723"/>
            <a:ext cx="11734681" cy="87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Azure Logic Apps Configuration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1E2FC-9907-4D75-8531-CE5B1633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73" y="2350983"/>
            <a:ext cx="7657145" cy="4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9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723"/>
            <a:ext cx="11734681" cy="87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ADF Pipeline Email Alerts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33D0B3-9A5F-4C1A-B18E-DA726808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38" y="2128894"/>
            <a:ext cx="8363380" cy="3968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1E898E-F0C5-4613-8336-9B27EFAB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97068"/>
            <a:ext cx="6991109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174" y="300943"/>
            <a:ext cx="12053908" cy="73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Continuous Integration: Azure Repo Pull Request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91D8E-D697-49E7-B2E3-6D1B1535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8" y="1146249"/>
            <a:ext cx="11440340" cy="3587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9B6975-4336-4D6E-B7CF-07FE01E8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8" y="4960506"/>
            <a:ext cx="11655704" cy="32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914" y="168067"/>
            <a:ext cx="12021167" cy="1441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Continuous Integration: Merge Request to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Main Branch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E671D-7E45-43EC-9884-9AC96126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14" y="1586440"/>
            <a:ext cx="8069537" cy="647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FD5D78-9684-4132-83C2-2D5796C17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97" y="1586440"/>
            <a:ext cx="6308203" cy="64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4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00" y="900811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CICD: Deployed to Live Mode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1FBAF9-3658-4A08-953B-22B521BD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0" y="1762016"/>
            <a:ext cx="12676678" cy="58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53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Monitoring and Troubleshooting the ETL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182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28643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1906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pipeline progress and resource utilization with Azure Monitor.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0182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1906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detailed logs to identify performance bottlenecks and errors.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139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Alerting System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up proactive alerts for critical issues and SLA breaches.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46139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Diagnostic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617862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built-in diagnostic tools to quickly resolve common ETL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0295" y="537329"/>
            <a:ext cx="6778943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the ETL Process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data from Alpha Vantage API using Azure Data Factory.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Transform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 and clean data with Azure Databricks' advanced analytics capabilities.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Load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transformed data in Azure SQL Database for reporting and analysis.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Schedule and monitor the entire pipeline for continuous data processing.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10364629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Securing the Data and the ETL Workflow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9664" y="2699385"/>
            <a:ext cx="90607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203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Encryption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49203" y="2818448"/>
            <a:ext cx="317337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 data at rest and in transit.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275625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4422" y="3811667"/>
            <a:ext cx="160973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34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 Control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63471" y="4080748"/>
            <a:ext cx="580524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role-based access and authentication measures.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275625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3469" y="5073968"/>
            <a:ext cx="162758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77739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Network Security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77739" y="5343049"/>
            <a:ext cx="522565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virtual networks and firewalls to isolate resources.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275625"/>
            </a:avLst>
          </a:prstGeom>
          <a:solidFill>
            <a:srgbClr val="53545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8232" y="6336268"/>
            <a:ext cx="153591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2127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Compliance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92127" y="6605349"/>
            <a:ext cx="618541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adherence to financial regulations and data privacy laws.</a:t>
            </a:r>
            <a:endParaRPr lang="en-US" sz="16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890945"/>
            <a:ext cx="1278814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</a:rPr>
              <a:t>Challenges Encountered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947624"/>
            <a:ext cx="1648301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927735" y="2335411"/>
            <a:ext cx="88940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76036" y="215372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</a:rPr>
              <a:t>Setting up azure account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6036" y="2599611"/>
            <a:ext cx="495014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another email and use a dollar debit card.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928" y="3126105"/>
            <a:ext cx="11332845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21638" y="3238619"/>
            <a:ext cx="3296722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927735" y="3626406"/>
            <a:ext cx="157996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4457" y="344471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Integrating ADF with Databricks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4457" y="3890605"/>
            <a:ext cx="519779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</a:rPr>
              <a:t>This only works for azure databricks.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1348" y="4417100"/>
            <a:ext cx="9684425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1638" y="4529614"/>
            <a:ext cx="4945142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927735" y="4917400"/>
            <a:ext cx="159782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2877" y="4735711"/>
            <a:ext cx="288059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</a:rPr>
              <a:t>Mounting Azure storage on Databricks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877" y="5181600"/>
            <a:ext cx="574869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Dbutils fs ls and dbutils fs mounts to verify mounts and file paths.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769" y="5708094"/>
            <a:ext cx="8036004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18" name="Shape 16"/>
          <p:cNvSpPr/>
          <p:nvPr/>
        </p:nvSpPr>
        <p:spPr>
          <a:xfrm>
            <a:off x="721638" y="5820608"/>
            <a:ext cx="6593562" cy="1517928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9" name="Text 17"/>
          <p:cNvSpPr/>
          <p:nvPr/>
        </p:nvSpPr>
        <p:spPr>
          <a:xfrm>
            <a:off x="927735" y="6373297"/>
            <a:ext cx="150733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1297" y="602670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</a:rPr>
              <a:t>Integrating azure sql database with databricks and adf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297" y="6472595"/>
            <a:ext cx="61813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</a:rPr>
              <a:t>Always check azure sql server firewall for Ip address and install sql library in databricks.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890945"/>
            <a:ext cx="1278814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Scaling the ETL Solution for Growing Data Volumes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947624"/>
            <a:ext cx="1648301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927735" y="2335411"/>
            <a:ext cx="88940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76036" y="215372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Optimize Code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6036" y="2599611"/>
            <a:ext cx="495014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Refine data processing logic for better performance.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928" y="3126105"/>
            <a:ext cx="11332845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21638" y="3238619"/>
            <a:ext cx="3296722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927735" y="3626406"/>
            <a:ext cx="157996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4457" y="344471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 Resources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4457" y="3890605"/>
            <a:ext cx="519779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Scale up Azure services to handle larger data volumes.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1348" y="4417100"/>
            <a:ext cx="9684425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1638" y="4529614"/>
            <a:ext cx="4945142" cy="118800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927735" y="4917400"/>
            <a:ext cx="159782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2877" y="4735711"/>
            <a:ext cx="288059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 Partitioning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877" y="5181600"/>
            <a:ext cx="574869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data partitioning for parallel processing and faster loads.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769" y="5708094"/>
            <a:ext cx="8036004" cy="11430"/>
          </a:xfrm>
          <a:prstGeom prst="roundRect">
            <a:avLst>
              <a:gd name="adj" fmla="val 270613"/>
            </a:avLst>
          </a:prstGeom>
          <a:solidFill>
            <a:srgbClr val="535455"/>
          </a:solidFill>
          <a:ln/>
        </p:spPr>
      </p:sp>
      <p:sp>
        <p:nvSpPr>
          <p:cNvPr id="18" name="Shape 16"/>
          <p:cNvSpPr/>
          <p:nvPr/>
        </p:nvSpPr>
        <p:spPr>
          <a:xfrm>
            <a:off x="721638" y="5820608"/>
            <a:ext cx="6593562" cy="1517928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9" name="Text 17"/>
          <p:cNvSpPr/>
          <p:nvPr/>
        </p:nvSpPr>
        <p:spPr>
          <a:xfrm>
            <a:off x="927735" y="6373297"/>
            <a:ext cx="150733" cy="412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1297" y="602670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Consider Data Lake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297" y="6472595"/>
            <a:ext cx="61813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Azure Data Lake for handling massive unstructured datasets.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801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723781"/>
            <a:ext cx="13099613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Integrating the ETL with Reporting and Analytics Tools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4" y="1877139"/>
            <a:ext cx="4298990" cy="23975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646" y="1877139"/>
            <a:ext cx="4298990" cy="23975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417" y="1877139"/>
            <a:ext cx="4298990" cy="23975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4" y="4434483"/>
            <a:ext cx="13216652" cy="239756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99254" y="7186255"/>
            <a:ext cx="13231892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connect your ETL pipeline output to various reporting and analytics tools for actionable financial insights and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723781"/>
            <a:ext cx="13099613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4" y="1877139"/>
            <a:ext cx="4298990" cy="23975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646" y="1877139"/>
            <a:ext cx="4298990" cy="23975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417" y="1877139"/>
            <a:ext cx="4298990" cy="239756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54643" y="4710897"/>
            <a:ext cx="14178987" cy="1886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			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500"/>
              </a:lnSpc>
              <a:buNone/>
            </a:pPr>
            <a:endParaRPr lang="en-US" sz="15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					</a:t>
            </a:r>
            <a:r>
              <a:rPr lang="en-US" sz="4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67644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1111" y="971683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Solution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B6F3D-08FC-4F8F-9F02-4473349E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4" y="2002498"/>
            <a:ext cx="13547557" cy="5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6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1111" y="971683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Data Pipeline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1F756-DB41-4239-BE0F-D0C37AE8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28" y="1863524"/>
            <a:ext cx="13825286" cy="60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5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1111" y="971683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</a:rPr>
              <a:t>Data Pipeline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B304366D-1B8C-4CD8-A5A7-DC0CE9A71F3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DBEFF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80C1AB01-D8CB-4E88-AE4E-5FD2624403B6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5269284"/>
            <a:ext cx="12191996" cy="159074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03864"/>
              </a:gs>
            </a:gsLst>
            <a:lin ang="156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21A2B7D-A5B4-499C-BCA9-7F3293485FF1}"/>
              </a:ext>
            </a:extLst>
          </p:cNvPr>
          <p:cNvSpPr txBox="1">
            <a:spLocks/>
          </p:cNvSpPr>
          <p:nvPr/>
        </p:nvSpPr>
        <p:spPr>
          <a:xfrm>
            <a:off x="288610" y="5414020"/>
            <a:ext cx="11494418" cy="11496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SzPct val="100000"/>
            </a:pPr>
            <a:r>
              <a:rPr lang="en-US" sz="4000" dirty="0">
                <a:solidFill>
                  <a:srgbClr val="FFFFFF"/>
                </a:solidFill>
                <a:latin typeface="Calibri"/>
                <a:cs typeface="Calibri"/>
              </a:rPr>
              <a:t>Setting Up the Tech Stack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74AAA9A-D0F4-46F0-95CD-1A5FFD4B69E8}"/>
              </a:ext>
            </a:extLst>
          </p:cNvPr>
          <p:cNvSpPr txBox="1">
            <a:spLocks/>
          </p:cNvSpPr>
          <p:nvPr/>
        </p:nvSpPr>
        <p:spPr>
          <a:xfrm>
            <a:off x="1354916" y="873979"/>
            <a:ext cx="9654079" cy="383790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cs typeface="Calibri"/>
              </a:rPr>
              <a:t>Azure Services</a:t>
            </a:r>
            <a:r>
              <a:rPr lang="en-US" sz="2000" dirty="0">
                <a:cs typeface="Calibri"/>
              </a:rPr>
              <a:t>:</a:t>
            </a:r>
            <a:endParaRPr lang="en-US" sz="2000" dirty="0"/>
          </a:p>
          <a:p>
            <a:pPr lvl="1"/>
            <a:r>
              <a:rPr lang="en-US" sz="2000" dirty="0">
                <a:cs typeface="Calibri"/>
              </a:rPr>
              <a:t>Provision Azure Blob Storage and SQL Database.</a:t>
            </a:r>
            <a:endParaRPr lang="en-US" sz="2000" dirty="0"/>
          </a:p>
          <a:p>
            <a:pPr lvl="1"/>
            <a:r>
              <a:rPr lang="en-US" sz="2000" dirty="0">
                <a:cs typeface="Calibri"/>
              </a:rPr>
              <a:t>Configure Databricks workspace.</a:t>
            </a:r>
            <a:endParaRPr lang="en-US" sz="2000" dirty="0"/>
          </a:p>
          <a:p>
            <a:pPr lvl="1"/>
            <a:r>
              <a:rPr lang="en-US" sz="2000" dirty="0">
                <a:cs typeface="Calibri"/>
              </a:rPr>
              <a:t>Set up Azure Data Factory.</a:t>
            </a:r>
            <a:endParaRPr lang="en-US" sz="2000" dirty="0"/>
          </a:p>
          <a:p>
            <a:r>
              <a:rPr lang="en-US" sz="2000" b="1" dirty="0">
                <a:cs typeface="Calibri"/>
              </a:rPr>
              <a:t>Dependencies</a:t>
            </a:r>
            <a:r>
              <a:rPr lang="en-US" sz="2000" dirty="0">
                <a:cs typeface="Calibri"/>
              </a:rPr>
              <a:t>:</a:t>
            </a:r>
            <a:endParaRPr lang="en-US" sz="2000" dirty="0"/>
          </a:p>
          <a:p>
            <a:pPr lvl="1"/>
            <a:r>
              <a:rPr lang="en-US" sz="2000" dirty="0">
                <a:cs typeface="Calibri"/>
              </a:rPr>
              <a:t>Configure access keys for Alpha Vantage API and Blob Storage.</a:t>
            </a:r>
            <a:endParaRPr lang="en-US" sz="2000" dirty="0"/>
          </a:p>
          <a:p>
            <a:r>
              <a:rPr lang="en-US" sz="2000" b="1" dirty="0">
                <a:cs typeface="Calibri"/>
              </a:rPr>
              <a:t>GitHub Integration</a:t>
            </a:r>
            <a:r>
              <a:rPr lang="en-US" sz="2000" dirty="0">
                <a:cs typeface="Calibri"/>
              </a:rPr>
              <a:t>:</a:t>
            </a:r>
            <a:endParaRPr lang="en-US" sz="2000" dirty="0"/>
          </a:p>
          <a:p>
            <a:pPr lvl="1"/>
            <a:r>
              <a:rPr lang="en-US" sz="2000" dirty="0">
                <a:cs typeface="Calibri"/>
              </a:rPr>
              <a:t>Connect Azure Data Factory to GitHub for version control. </a:t>
            </a:r>
            <a:r>
              <a:rPr lang="en-US" sz="2000" dirty="0" err="1">
                <a:cs typeface="Calibri"/>
                <a:hlinkClick r:id="rId3"/>
              </a:rPr>
              <a:t>Github</a:t>
            </a:r>
            <a:r>
              <a:rPr lang="en-US" sz="2000" dirty="0">
                <a:cs typeface="Calibri"/>
                <a:hlinkClick r:id="rId3"/>
              </a:rPr>
              <a:t> link here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949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411" y="13605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to Data Sources with Azure Data Factory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Sources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09028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 to various financial data sources like SQL databases, APIs, and files.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52248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Easy Configuration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50902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up connections using built-in connectors and minimal coding required.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2248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50902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data security measures with Azure Key Vault integration.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522482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Profiling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50902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source data characteristics for better transformation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1173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Transforming Data Using Azure Databricks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Powerful Processing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Apache Spark for distributed data processing at scale.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machine learning libraries for advanced financial analytics and predictions.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679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Collaborative Environment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and share notebooks for team collaboration on complex transformations.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Version control your data transformation code with Git integration.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4350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24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Loading Data into Azure SQL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3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85035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3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Prepare Target Schema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efficient table structures optimized for financial reporting and querying.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3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85035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34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Configure Load Strategy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between incremental loads or full refreshes based on data requirements.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62868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 Data Quality Checks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884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data integrity with built-in validation rules and constraints.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7481" y="5628680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436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Optimize Performance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3884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Fine-tune indexing and partitioning for faster data access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48" y="808077"/>
            <a:ext cx="7774305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Scheduling and Automating the ETL Pipeline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6907" y="2324576"/>
            <a:ext cx="22860" cy="5096947"/>
          </a:xfrm>
          <a:prstGeom prst="roundRect">
            <a:avLst>
              <a:gd name="adj" fmla="val 12840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175623" y="2753439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58190" y="2544723"/>
            <a:ext cx="440293" cy="44029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27616" y="2618065"/>
            <a:ext cx="10132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4543" y="2520196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Define Trigger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4543" y="2943344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up time-based or event-driven triggers for pipeline execution.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5623" y="4076581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58190" y="3867864"/>
            <a:ext cx="440293" cy="44029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888325" y="3941207"/>
            <a:ext cx="18002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4543" y="3843337"/>
            <a:ext cx="292643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Configure Dependencies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4543" y="4266486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Establish proper sequencing of ETL tasks for data consistency.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5623" y="5399723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190" y="5191006"/>
            <a:ext cx="440293" cy="44029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87254" y="5264348"/>
            <a:ext cx="18204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4543" y="5166479"/>
            <a:ext cx="314777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 Error Handling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4543" y="5589627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robust error handling and retry mechanisms for reliability.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75623" y="6722864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190" y="6514148"/>
            <a:ext cx="440293" cy="44029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892373" y="6587490"/>
            <a:ext cx="17180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054543" y="6489621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Enable Notifications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54543" y="6912769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up alerts for successful completions and potential issues.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16811</TotalTime>
  <Words>780</Words>
  <Application>Microsoft Office PowerPoint</Application>
  <PresentationFormat>Custom</PresentationFormat>
  <Paragraphs>166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Prata</vt:lpstr>
      <vt:lpstr>Raleway Bold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Rita Uzoka</cp:lastModifiedBy>
  <cp:revision>21</cp:revision>
  <dcterms:created xsi:type="dcterms:W3CDTF">2024-12-02T09:09:30Z</dcterms:created>
  <dcterms:modified xsi:type="dcterms:W3CDTF">2025-01-09T20:22:05Z</dcterms:modified>
</cp:coreProperties>
</file>